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3" r:id="rId3"/>
    <p:sldId id="274" r:id="rId4"/>
    <p:sldId id="275" r:id="rId5"/>
    <p:sldId id="276" r:id="rId6"/>
    <p:sldId id="277" r:id="rId7"/>
    <p:sldId id="278" r:id="rId8"/>
    <p:sldId id="279" r:id="rId9"/>
    <p:sldId id="280" r:id="rId10"/>
    <p:sldId id="272" r:id="rId11"/>
    <p:sldId id="271"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8418" autoAdjust="0"/>
  </p:normalViewPr>
  <p:slideViewPr>
    <p:cSldViewPr snapToGrid="0">
      <p:cViewPr varScale="1">
        <p:scale>
          <a:sx n="78" d="100"/>
          <a:sy n="78" d="100"/>
        </p:scale>
        <p:origin x="52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211BF-31F1-4FC2-BB1E-F92878FDFD52}"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FA1B9-427B-47D9-B1DA-1AADC2CFF5FF}" type="slidenum">
              <a:rPr lang="en-US" smtClean="0"/>
              <a:t>‹#›</a:t>
            </a:fld>
            <a:endParaRPr lang="en-US"/>
          </a:p>
        </p:txBody>
      </p:sp>
    </p:spTree>
    <p:extLst>
      <p:ext uri="{BB962C8B-B14F-4D97-AF65-F5344CB8AC3E}">
        <p14:creationId xmlns:p14="http://schemas.microsoft.com/office/powerpoint/2010/main" val="342712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Big Data Streaming with Kafka</a:t>
            </a:r>
          </a:p>
        </p:txBody>
      </p:sp>
      <p:sp>
        <p:nvSpPr>
          <p:cNvPr id="4" name="Slide Number Placeholder 3"/>
          <p:cNvSpPr>
            <a:spLocks noGrp="1"/>
          </p:cNvSpPr>
          <p:nvPr>
            <p:ph type="sldNum" sz="quarter" idx="5"/>
          </p:nvPr>
        </p:nvSpPr>
        <p:spPr/>
        <p:txBody>
          <a:bodyPr/>
          <a:lstStyle/>
          <a:p>
            <a:fld id="{AC2FA1B9-427B-47D9-B1DA-1AADC2CFF5FF}" type="slidenum">
              <a:rPr lang="en-US" smtClean="0"/>
              <a:t>1</a:t>
            </a:fld>
            <a:endParaRPr lang="en-US"/>
          </a:p>
        </p:txBody>
      </p:sp>
    </p:spTree>
    <p:extLst>
      <p:ext uri="{BB962C8B-B14F-4D97-AF65-F5344CB8AC3E}">
        <p14:creationId xmlns:p14="http://schemas.microsoft.com/office/powerpoint/2010/main" val="223080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applications of data streaming is diverse. Here are a few…</a:t>
            </a:r>
          </a:p>
        </p:txBody>
      </p:sp>
      <p:sp>
        <p:nvSpPr>
          <p:cNvPr id="4" name="Slide Number Placeholder 3"/>
          <p:cNvSpPr>
            <a:spLocks noGrp="1"/>
          </p:cNvSpPr>
          <p:nvPr>
            <p:ph type="sldNum" sz="quarter" idx="5"/>
          </p:nvPr>
        </p:nvSpPr>
        <p:spPr/>
        <p:txBody>
          <a:bodyPr/>
          <a:lstStyle/>
          <a:p>
            <a:fld id="{AC2FA1B9-427B-47D9-B1DA-1AADC2CFF5FF}" type="slidenum">
              <a:rPr lang="en-US" smtClean="0"/>
              <a:t>11</a:t>
            </a:fld>
            <a:endParaRPr lang="en-US"/>
          </a:p>
        </p:txBody>
      </p:sp>
    </p:spTree>
    <p:extLst>
      <p:ext uri="{BB962C8B-B14F-4D97-AF65-F5344CB8AC3E}">
        <p14:creationId xmlns:p14="http://schemas.microsoft.com/office/powerpoint/2010/main" val="252765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concludes our presentation. Thank you for your attention.</a:t>
            </a:r>
          </a:p>
        </p:txBody>
      </p:sp>
      <p:sp>
        <p:nvSpPr>
          <p:cNvPr id="4" name="Slide Number Placeholder 3"/>
          <p:cNvSpPr>
            <a:spLocks noGrp="1"/>
          </p:cNvSpPr>
          <p:nvPr>
            <p:ph type="sldNum" sz="quarter" idx="5"/>
          </p:nvPr>
        </p:nvSpPr>
        <p:spPr/>
        <p:txBody>
          <a:bodyPr/>
          <a:lstStyle/>
          <a:p>
            <a:fld id="{AC2FA1B9-427B-47D9-B1DA-1AADC2CFF5FF}" type="slidenum">
              <a:rPr lang="en-US" smtClean="0"/>
              <a:t>12</a:t>
            </a:fld>
            <a:endParaRPr lang="en-US"/>
          </a:p>
        </p:txBody>
      </p:sp>
    </p:spTree>
    <p:extLst>
      <p:ext uri="{BB962C8B-B14F-4D97-AF65-F5344CB8AC3E}">
        <p14:creationId xmlns:p14="http://schemas.microsoft.com/office/powerpoint/2010/main" val="319284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Data streaming is the process of continuously transferring and processing large volumes of data in real-time. </a:t>
            </a:r>
          </a:p>
          <a:p>
            <a:pPr algn="l"/>
            <a:endParaRPr lang="en-US" b="0" i="0" dirty="0">
              <a:solidFill>
                <a:srgbClr val="374151"/>
              </a:solidFill>
              <a:effectLst/>
              <a:latin typeface="Söhne"/>
            </a:endParaRPr>
          </a:p>
          <a:p>
            <a:pPr algn="l"/>
            <a:r>
              <a:rPr lang="en-US" b="0" i="0" dirty="0">
                <a:solidFill>
                  <a:srgbClr val="374151"/>
                </a:solidFill>
                <a:effectLst/>
                <a:latin typeface="Söhne"/>
              </a:rPr>
              <a:t>It involves sending data from sources to destinations as a continuous flow of small, incremental updates.</a:t>
            </a:r>
          </a:p>
          <a:p>
            <a:pPr algn="l"/>
            <a:endParaRPr lang="en-US" b="0" i="0" dirty="0">
              <a:solidFill>
                <a:srgbClr val="374151"/>
              </a:solidFill>
              <a:effectLst/>
              <a:latin typeface="Söhne"/>
            </a:endParaRPr>
          </a:p>
          <a:p>
            <a:pPr algn="l"/>
            <a:r>
              <a:rPr lang="en-US" b="0" i="0" dirty="0">
                <a:solidFill>
                  <a:srgbClr val="374151"/>
                </a:solidFill>
                <a:effectLst/>
                <a:latin typeface="Söhne"/>
              </a:rPr>
              <a:t>Data streaming technology enables data to be processed in real-time, allowing for faster and more efficient decision-making. </a:t>
            </a:r>
          </a:p>
          <a:p>
            <a:pPr algn="l"/>
            <a:endParaRPr lang="en-US" b="0" i="0" dirty="0">
              <a:solidFill>
                <a:srgbClr val="374151"/>
              </a:solidFill>
              <a:effectLst/>
              <a:latin typeface="Söhne"/>
            </a:endParaRPr>
          </a:p>
          <a:p>
            <a:pPr algn="l"/>
            <a:r>
              <a:rPr lang="en-US" b="0" i="0" dirty="0">
                <a:solidFill>
                  <a:srgbClr val="374151"/>
                </a:solidFill>
                <a:effectLst/>
                <a:latin typeface="Söhne"/>
              </a:rPr>
              <a:t>Data streams can come from a variety of sources, including social media platforms, Internet of Things (IoT), financial markets, and website analytics.</a:t>
            </a:r>
          </a:p>
          <a:p>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2</a:t>
            </a:fld>
            <a:endParaRPr lang="en-US"/>
          </a:p>
        </p:txBody>
      </p:sp>
    </p:spTree>
    <p:extLst>
      <p:ext uri="{BB962C8B-B14F-4D97-AF65-F5344CB8AC3E}">
        <p14:creationId xmlns:p14="http://schemas.microsoft.com/office/powerpoint/2010/main" val="227375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streaming is important for businesses because in a competitive  data driven environment:</a:t>
            </a:r>
          </a:p>
          <a:p>
            <a:endParaRPr lang="en-US" dirty="0"/>
          </a:p>
          <a:p>
            <a:pPr marL="228600" indent="-228600">
              <a:buAutoNum type="arabicPeriod"/>
            </a:pPr>
            <a:r>
              <a:rPr lang="en-US" dirty="0"/>
              <a:t>Businesses can analyze data in real-time providing them the ability to make accurate decisions. </a:t>
            </a:r>
          </a:p>
          <a:p>
            <a:pPr marL="228600" indent="-228600">
              <a:buAutoNum type="arabicPeriod"/>
            </a:pPr>
            <a:r>
              <a:rPr lang="en-US" dirty="0"/>
              <a:t>Businesses can respond faster to whatever eventualities providing them with customer confidence.</a:t>
            </a:r>
          </a:p>
          <a:p>
            <a:pPr marL="228600" indent="-228600">
              <a:buAutoNum type="arabicPeriod"/>
            </a:pPr>
            <a:r>
              <a:rPr lang="en-US" dirty="0"/>
              <a:t>With real, time-based data, business can employ algorithms to help them make predictions.</a:t>
            </a:r>
          </a:p>
          <a:p>
            <a:pPr marL="228600" indent="-228600">
              <a:buAutoNum type="arabicPeriod"/>
            </a:pPr>
            <a:r>
              <a:rPr lang="en-US" dirty="0"/>
              <a:t>Businesses gain efficiency by automating repetitive procedures or visibility into their processes and identify bottlenecks, reduce time to market and improve overall operational efficiency. </a:t>
            </a:r>
          </a:p>
        </p:txBody>
      </p:sp>
      <p:sp>
        <p:nvSpPr>
          <p:cNvPr id="4" name="Slide Number Placeholder 3"/>
          <p:cNvSpPr>
            <a:spLocks noGrp="1"/>
          </p:cNvSpPr>
          <p:nvPr>
            <p:ph type="sldNum" sz="quarter" idx="5"/>
          </p:nvPr>
        </p:nvSpPr>
        <p:spPr/>
        <p:txBody>
          <a:bodyPr/>
          <a:lstStyle/>
          <a:p>
            <a:fld id="{AC2FA1B9-427B-47D9-B1DA-1AADC2CFF5FF}" type="slidenum">
              <a:rPr lang="en-US" smtClean="0"/>
              <a:t>3</a:t>
            </a:fld>
            <a:endParaRPr lang="en-US"/>
          </a:p>
        </p:txBody>
      </p:sp>
    </p:spTree>
    <p:extLst>
      <p:ext uri="{BB962C8B-B14F-4D97-AF65-F5344CB8AC3E}">
        <p14:creationId xmlns:p14="http://schemas.microsoft.com/office/powerpoint/2010/main" val="407214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There are various data streaming technologies available, including Apache Kafka, Apache Spark Streaming, and Apache </a:t>
            </a:r>
            <a:r>
              <a:rPr lang="en-US" b="0" i="0" dirty="0" err="1">
                <a:solidFill>
                  <a:srgbClr val="374151"/>
                </a:solidFill>
                <a:effectLst/>
                <a:latin typeface="Söhne"/>
              </a:rPr>
              <a:t>Flink</a:t>
            </a:r>
            <a:r>
              <a:rPr lang="en-US" b="0" i="0" dirty="0">
                <a:solidFill>
                  <a:srgbClr val="374151"/>
                </a:solidFill>
                <a:effectLst/>
                <a:latin typeface="Söhne"/>
              </a:rPr>
              <a:t>. </a:t>
            </a:r>
          </a:p>
          <a:p>
            <a:endParaRPr lang="en-US" b="0" i="0" dirty="0">
              <a:solidFill>
                <a:srgbClr val="374151"/>
              </a:solidFill>
              <a:effectLst/>
              <a:latin typeface="Söhne"/>
            </a:endParaRPr>
          </a:p>
          <a:p>
            <a:r>
              <a:rPr lang="en-US" b="0" i="0" dirty="0">
                <a:solidFill>
                  <a:srgbClr val="374151"/>
                </a:solidFill>
                <a:effectLst/>
                <a:latin typeface="Söhne"/>
              </a:rPr>
              <a:t>These tools provide features such as fault tolerance, scalability, and real-time data processing, making them popular choices for building data-intensive applications.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4</a:t>
            </a:fld>
            <a:endParaRPr lang="en-US"/>
          </a:p>
        </p:txBody>
      </p:sp>
    </p:spTree>
    <p:extLst>
      <p:ext uri="{BB962C8B-B14F-4D97-AF65-F5344CB8AC3E}">
        <p14:creationId xmlns:p14="http://schemas.microsoft.com/office/powerpoint/2010/main" val="264306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purpose of this presentation is to demonstrate live data streaming using Apache Kafka.</a:t>
            </a:r>
          </a:p>
          <a:p>
            <a:endParaRPr lang="en-US" b="0" i="0" dirty="0">
              <a:solidFill>
                <a:srgbClr val="374151"/>
              </a:solidFill>
              <a:effectLst/>
              <a:latin typeface="Söhne"/>
            </a:endParaRPr>
          </a:p>
          <a:p>
            <a:r>
              <a:rPr lang="en-US" b="0" i="0" dirty="0">
                <a:solidFill>
                  <a:srgbClr val="374151"/>
                </a:solidFill>
                <a:effectLst/>
                <a:latin typeface="Söhne"/>
              </a:rPr>
              <a:t>Apache Kafka is an open-source distributed streaming platform that is used for building real-time data pipelines and streaming applications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5</a:t>
            </a:fld>
            <a:endParaRPr lang="en-US"/>
          </a:p>
        </p:txBody>
      </p:sp>
    </p:spTree>
    <p:extLst>
      <p:ext uri="{BB962C8B-B14F-4D97-AF65-F5344CB8AC3E}">
        <p14:creationId xmlns:p14="http://schemas.microsoft.com/office/powerpoint/2010/main" val="51910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is the architecture of Kafka. The producers are the source of data. It can be an IoT sensor, some files that appear somewhere in the cloud, or data being scraped from a web site(i.e., </a:t>
            </a:r>
            <a:r>
              <a:rPr lang="en-US" b="0" i="0" dirty="0" err="1">
                <a:solidFill>
                  <a:srgbClr val="374151"/>
                </a:solidFill>
                <a:effectLst/>
                <a:latin typeface="Söhne"/>
              </a:rPr>
              <a:t>yFinance</a:t>
            </a:r>
            <a:r>
              <a:rPr lang="en-US" b="0" i="0" dirty="0">
                <a:solidFill>
                  <a:srgbClr val="374151"/>
                </a:solidFill>
                <a:effectLst/>
                <a:latin typeface="Söhne"/>
              </a:rPr>
              <a:t> provide live and historical stock data). </a:t>
            </a:r>
          </a:p>
          <a:p>
            <a:endParaRPr lang="en-US" b="0" i="0" dirty="0">
              <a:solidFill>
                <a:srgbClr val="374151"/>
              </a:solidFill>
              <a:effectLst/>
              <a:latin typeface="Söhne"/>
            </a:endParaRPr>
          </a:p>
          <a:p>
            <a:r>
              <a:rPr lang="en-US" b="0" i="0" dirty="0">
                <a:solidFill>
                  <a:srgbClr val="374151"/>
                </a:solidFill>
                <a:effectLst/>
                <a:latin typeface="Söhne"/>
              </a:rPr>
              <a:t>The stream processors and connectors work under the hood. They are responsible for network communication and the processing of streams.</a:t>
            </a:r>
          </a:p>
          <a:p>
            <a:endParaRPr lang="en-US" b="0" i="0" dirty="0">
              <a:solidFill>
                <a:srgbClr val="374151"/>
              </a:solidFill>
              <a:effectLst/>
              <a:latin typeface="Söhne"/>
            </a:endParaRPr>
          </a:p>
          <a:p>
            <a:r>
              <a:rPr lang="en-US" b="0" i="0" dirty="0">
                <a:solidFill>
                  <a:srgbClr val="374151"/>
                </a:solidFill>
                <a:effectLst/>
                <a:latin typeface="Söhne"/>
              </a:rPr>
              <a:t>Streams are processed in such a fashion as to allow for efficient and reliable transmission of data. </a:t>
            </a:r>
          </a:p>
          <a:p>
            <a:endParaRPr lang="en-US" b="0" i="0" dirty="0">
              <a:solidFill>
                <a:srgbClr val="374151"/>
              </a:solidFill>
              <a:effectLst/>
              <a:latin typeface="Söhne"/>
            </a:endParaRPr>
          </a:p>
          <a:p>
            <a:r>
              <a:rPr lang="en-US" b="0" i="0" dirty="0">
                <a:solidFill>
                  <a:srgbClr val="374151"/>
                </a:solidFill>
                <a:effectLst/>
                <a:latin typeface="Söhne"/>
              </a:rPr>
              <a:t>The consumers are applications that process the data from producers.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6</a:t>
            </a:fld>
            <a:endParaRPr lang="en-US"/>
          </a:p>
        </p:txBody>
      </p:sp>
    </p:spTree>
    <p:extLst>
      <p:ext uri="{BB962C8B-B14F-4D97-AF65-F5344CB8AC3E}">
        <p14:creationId xmlns:p14="http://schemas.microsoft.com/office/powerpoint/2010/main" val="199362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Apache Kafka runs in Linux environment. It can run in the cloud such as AWS and google cloud. </a:t>
            </a:r>
          </a:p>
          <a:p>
            <a:endParaRPr lang="en-US" b="0" i="0" dirty="0">
              <a:solidFill>
                <a:srgbClr val="374151"/>
              </a:solidFill>
              <a:effectLst/>
              <a:latin typeface="Söhne"/>
            </a:endParaRPr>
          </a:p>
          <a:p>
            <a:r>
              <a:rPr lang="en-US" b="0" i="0" dirty="0">
                <a:solidFill>
                  <a:srgbClr val="374151"/>
                </a:solidFill>
                <a:effectLst/>
                <a:latin typeface="Söhne"/>
              </a:rPr>
              <a:t>Here, it is running on a local </a:t>
            </a:r>
            <a:r>
              <a:rPr lang="en-US" b="0" i="0" dirty="0" err="1">
                <a:solidFill>
                  <a:srgbClr val="374151"/>
                </a:solidFill>
                <a:effectLst/>
                <a:latin typeface="Söhne"/>
              </a:rPr>
              <a:t>linux</a:t>
            </a:r>
            <a:r>
              <a:rPr lang="en-US" b="0" i="0" dirty="0">
                <a:solidFill>
                  <a:srgbClr val="374151"/>
                </a:solidFill>
                <a:effectLst/>
                <a:latin typeface="Söhne"/>
              </a:rPr>
              <a:t> server with Ubuntu </a:t>
            </a:r>
            <a:r>
              <a:rPr lang="en-US" b="0" i="0" dirty="0" err="1">
                <a:solidFill>
                  <a:srgbClr val="374151"/>
                </a:solidFill>
                <a:effectLst/>
                <a:latin typeface="Söhne"/>
              </a:rPr>
              <a:t>linux</a:t>
            </a:r>
            <a:r>
              <a:rPr lang="en-US" b="0" i="0" dirty="0">
                <a:solidFill>
                  <a:srgbClr val="374151"/>
                </a:solidFill>
                <a:effectLst/>
                <a:latin typeface="Söhne"/>
              </a:rPr>
              <a:t>. </a:t>
            </a:r>
          </a:p>
          <a:p>
            <a:endParaRPr lang="en-US" b="0" i="0" dirty="0">
              <a:solidFill>
                <a:srgbClr val="374151"/>
              </a:solidFill>
              <a:effectLst/>
              <a:latin typeface="Söhne"/>
            </a:endParaRPr>
          </a:p>
          <a:p>
            <a:r>
              <a:rPr lang="en-US" b="0" i="0" dirty="0">
                <a:solidFill>
                  <a:srgbClr val="374151"/>
                </a:solidFill>
                <a:effectLst/>
                <a:latin typeface="Söhne"/>
              </a:rPr>
              <a:t>The bin folder hold the shell scripts to perform various functions.</a:t>
            </a:r>
          </a:p>
          <a:p>
            <a:r>
              <a:rPr lang="en-US" b="0" i="0" dirty="0">
                <a:solidFill>
                  <a:srgbClr val="374151"/>
                </a:solidFill>
                <a:effectLst/>
                <a:latin typeface="Söhne"/>
              </a:rPr>
              <a:t>The </a:t>
            </a:r>
            <a:r>
              <a:rPr lang="en-US" b="0" i="0" dirty="0" err="1">
                <a:solidFill>
                  <a:srgbClr val="374151"/>
                </a:solidFill>
                <a:effectLst/>
                <a:latin typeface="Söhne"/>
              </a:rPr>
              <a:t>kafka</a:t>
            </a:r>
            <a:r>
              <a:rPr lang="en-US" b="0" i="0" dirty="0">
                <a:solidFill>
                  <a:srgbClr val="374151"/>
                </a:solidFill>
                <a:effectLst/>
                <a:latin typeface="Söhne"/>
              </a:rPr>
              <a:t> server start  and stop as well as zookeeper start, and stop are to start the server and the zookeeper. </a:t>
            </a:r>
          </a:p>
          <a:p>
            <a:endParaRPr lang="en-US" b="0" i="0" dirty="0">
              <a:solidFill>
                <a:srgbClr val="374151"/>
              </a:solidFill>
              <a:effectLst/>
              <a:latin typeface="Söhne"/>
            </a:endParaRPr>
          </a:p>
          <a:p>
            <a:r>
              <a:rPr lang="en-US" b="0" i="0" dirty="0">
                <a:solidFill>
                  <a:srgbClr val="374151"/>
                </a:solidFill>
                <a:effectLst/>
                <a:latin typeface="Söhne"/>
              </a:rPr>
              <a:t>Other functions such as </a:t>
            </a:r>
            <a:r>
              <a:rPr lang="en-US" b="0" i="0" dirty="0" err="1">
                <a:solidFill>
                  <a:srgbClr val="374151"/>
                </a:solidFill>
                <a:effectLst/>
                <a:latin typeface="Söhne"/>
              </a:rPr>
              <a:t>kafka</a:t>
            </a:r>
            <a:r>
              <a:rPr lang="en-US" b="0" i="0" dirty="0">
                <a:solidFill>
                  <a:srgbClr val="374151"/>
                </a:solidFill>
                <a:effectLst/>
                <a:latin typeface="Söhne"/>
              </a:rPr>
              <a:t>-topic  allow us to create topics, send and receive to/from topic from the command line. We will use python to perform these functions.</a:t>
            </a:r>
          </a:p>
          <a:p>
            <a:endParaRPr lang="en-US" b="0" i="0" dirty="0">
              <a:solidFill>
                <a:srgbClr val="374151"/>
              </a:solidFill>
              <a:effectLst/>
              <a:latin typeface="Söhne"/>
            </a:endParaRPr>
          </a:p>
          <a:p>
            <a:r>
              <a:rPr lang="en-US" b="0" i="0" dirty="0">
                <a:solidFill>
                  <a:srgbClr val="374151"/>
                </a:solidFill>
                <a:effectLst/>
                <a:latin typeface="Söhne"/>
              </a:rPr>
              <a:t>The config folder has all the configuration files for servers and background services. The data directory for server and zookeeper contain log files and other related files.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7</a:t>
            </a:fld>
            <a:endParaRPr lang="en-US"/>
          </a:p>
        </p:txBody>
      </p:sp>
    </p:spTree>
    <p:extLst>
      <p:ext uri="{BB962C8B-B14F-4D97-AF65-F5344CB8AC3E}">
        <p14:creationId xmlns:p14="http://schemas.microsoft.com/office/powerpoint/2010/main" val="200929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Apache Kafka server, which is a part of the Apache Kafka platform, is responsible for managing the distribution and storage of data across the Kafka cluster.</a:t>
            </a:r>
          </a:p>
          <a:p>
            <a:endParaRPr lang="en-US" b="0" i="0" dirty="0">
              <a:solidFill>
                <a:srgbClr val="374151"/>
              </a:solidFill>
              <a:effectLst/>
              <a:latin typeface="Söhne"/>
            </a:endParaRPr>
          </a:p>
          <a:p>
            <a:r>
              <a:rPr lang="en-US" b="0" i="0" dirty="0">
                <a:solidFill>
                  <a:srgbClr val="374151"/>
                </a:solidFill>
                <a:effectLst/>
                <a:latin typeface="Söhne"/>
              </a:rPr>
              <a:t>Apache Kafka uses </a:t>
            </a:r>
            <a:r>
              <a:rPr lang="en-US" b="0" i="0" dirty="0" err="1">
                <a:solidFill>
                  <a:srgbClr val="374151"/>
                </a:solidFill>
                <a:effectLst/>
                <a:latin typeface="Söhne"/>
              </a:rPr>
              <a:t>ZooKeeper</a:t>
            </a:r>
            <a:r>
              <a:rPr lang="en-US" b="0" i="0" dirty="0">
                <a:solidFill>
                  <a:srgbClr val="374151"/>
                </a:solidFill>
                <a:effectLst/>
                <a:latin typeface="Söhne"/>
              </a:rPr>
              <a:t>, a distributed coordination service, to manage the configuration, synchronization, and group membership of Kafka brokers in a cluster.</a:t>
            </a:r>
          </a:p>
          <a:p>
            <a:endParaRPr lang="en-US" b="0" i="0" dirty="0">
              <a:solidFill>
                <a:srgbClr val="374151"/>
              </a:solidFill>
              <a:effectLst/>
              <a:latin typeface="Söhne"/>
            </a:endParaRPr>
          </a:p>
          <a:p>
            <a:r>
              <a:rPr lang="en-US" b="0" i="0" dirty="0">
                <a:solidFill>
                  <a:srgbClr val="374151"/>
                </a:solidFill>
                <a:effectLst/>
                <a:latin typeface="Söhne"/>
              </a:rPr>
              <a:t>In Apache Kafka, a topic is a category or feed name to which messages are published. A topic is identified by its name and can be thought of as a logical entity or a message stream.</a:t>
            </a:r>
          </a:p>
          <a:p>
            <a:endParaRPr lang="en-US" b="0" i="0" dirty="0">
              <a:solidFill>
                <a:srgbClr val="374151"/>
              </a:solidFill>
              <a:effectLst/>
              <a:latin typeface="Söhne"/>
            </a:endParaRPr>
          </a:p>
          <a:p>
            <a:r>
              <a:rPr lang="en-US" b="0" i="0" dirty="0">
                <a:solidFill>
                  <a:srgbClr val="374151"/>
                </a:solidFill>
                <a:effectLst/>
                <a:latin typeface="Söhne"/>
              </a:rPr>
              <a:t>Messages are sent to a Kafka cluster and are stored in partitions within a topic. Each partition is an ordered, immutable sequence of messages that can be processed independently of other partitions.</a:t>
            </a:r>
          </a:p>
          <a:p>
            <a:endParaRPr lang="en-US" b="0" i="0" dirty="0">
              <a:solidFill>
                <a:srgbClr val="374151"/>
              </a:solidFill>
              <a:effectLst/>
              <a:latin typeface="Söhne"/>
            </a:endParaRPr>
          </a:p>
          <a:p>
            <a:r>
              <a:rPr lang="en-US" b="0" i="0" dirty="0">
                <a:solidFill>
                  <a:srgbClr val="374151"/>
                </a:solidFill>
                <a:effectLst/>
                <a:latin typeface="Söhne"/>
              </a:rPr>
              <a:t>Topics are created and managed by the Kafka cluster, and messages can be produced to and consumed from one or more topics by various applications or systems.</a:t>
            </a:r>
          </a:p>
          <a:p>
            <a:endParaRPr lang="en-US" b="0" i="0" dirty="0">
              <a:solidFill>
                <a:srgbClr val="374151"/>
              </a:solidFill>
              <a:effectLst/>
              <a:latin typeface="Söhne"/>
            </a:endParaRPr>
          </a:p>
          <a:p>
            <a:r>
              <a:rPr lang="en-US" b="0" i="0" dirty="0">
                <a:solidFill>
                  <a:srgbClr val="374151"/>
                </a:solidFill>
                <a:effectLst/>
                <a:latin typeface="Söhne"/>
              </a:rPr>
              <a:t>Topics can have multiple consumers, and each consumer can read messages from one or more partitions of a topic. Additionally, topics can be replicated across multiple brokers to provide fault tolerance and high availability.</a:t>
            </a:r>
          </a:p>
          <a:p>
            <a:endParaRPr lang="en-US" b="0" i="0" dirty="0">
              <a:solidFill>
                <a:srgbClr val="374151"/>
              </a:solidFill>
              <a:effectLst/>
              <a:latin typeface="Söhne"/>
            </a:endParaRPr>
          </a:p>
          <a:p>
            <a:r>
              <a:rPr lang="en-US" b="0" i="0" dirty="0">
                <a:solidFill>
                  <a:srgbClr val="374151"/>
                </a:solidFill>
                <a:effectLst/>
                <a:latin typeface="Söhne"/>
              </a:rPr>
              <a:t>Overall, topics in Kafka provide a way to organize and manage the flow of messages in a distributed system. By using topics, developers can ensure that messages are delivered to the appropriate consumers and that they are processed in the order in which they were received.</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8</a:t>
            </a:fld>
            <a:endParaRPr lang="en-US"/>
          </a:p>
        </p:txBody>
      </p:sp>
    </p:spTree>
    <p:extLst>
      <p:ext uri="{BB962C8B-B14F-4D97-AF65-F5344CB8AC3E}">
        <p14:creationId xmlns:p14="http://schemas.microsoft.com/office/powerpoint/2010/main" val="2723264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Now we are now going to show you a demonstration.</a:t>
            </a:r>
          </a:p>
          <a:p>
            <a:endParaRPr lang="en-US" b="0" i="0" dirty="0">
              <a:solidFill>
                <a:srgbClr val="374151"/>
              </a:solidFill>
              <a:effectLst/>
              <a:latin typeface="Söhne"/>
            </a:endParaRPr>
          </a:p>
          <a:p>
            <a:r>
              <a:rPr lang="en-US" b="0" i="0" dirty="0">
                <a:solidFill>
                  <a:srgbClr val="374151"/>
                </a:solidFill>
                <a:effectLst/>
                <a:latin typeface="Söhne"/>
              </a:rPr>
              <a:t>In the next video clip, we will show you the </a:t>
            </a:r>
            <a:r>
              <a:rPr lang="en-US" b="0" i="0" dirty="0" err="1">
                <a:solidFill>
                  <a:srgbClr val="374151"/>
                </a:solidFill>
                <a:effectLst/>
                <a:latin typeface="Söhne"/>
              </a:rPr>
              <a:t>Apach</a:t>
            </a:r>
            <a:r>
              <a:rPr lang="en-US" b="0" i="0" dirty="0">
                <a:solidFill>
                  <a:srgbClr val="374151"/>
                </a:solidFill>
                <a:effectLst/>
                <a:latin typeface="Söhne"/>
              </a:rPr>
              <a:t> Kafka environment. </a:t>
            </a:r>
          </a:p>
          <a:p>
            <a:endParaRPr lang="en-US" b="0" i="0" dirty="0">
              <a:solidFill>
                <a:srgbClr val="374151"/>
              </a:solidFill>
              <a:effectLst/>
              <a:latin typeface="Söhne"/>
            </a:endParaRPr>
          </a:p>
          <a:p>
            <a:r>
              <a:rPr lang="en-US" b="0" i="0" dirty="0">
                <a:solidFill>
                  <a:srgbClr val="374151"/>
                </a:solidFill>
                <a:effectLst/>
                <a:latin typeface="Söhne"/>
              </a:rPr>
              <a:t>Show you the python code for two producers and several consumers. </a:t>
            </a:r>
          </a:p>
          <a:p>
            <a:endParaRPr lang="en-US" b="0" i="0" dirty="0">
              <a:solidFill>
                <a:srgbClr val="374151"/>
              </a:solidFill>
              <a:effectLst/>
              <a:latin typeface="Söhne"/>
            </a:endParaRPr>
          </a:p>
          <a:p>
            <a:r>
              <a:rPr lang="en-US" b="0" i="0" dirty="0">
                <a:solidFill>
                  <a:srgbClr val="374151"/>
                </a:solidFill>
                <a:effectLst/>
                <a:latin typeface="Söhne"/>
              </a:rPr>
              <a:t>One producer sends live, stock data and the other sends flight information read from csv files. </a:t>
            </a:r>
          </a:p>
          <a:p>
            <a:endParaRPr lang="en-US" b="0" i="0" dirty="0">
              <a:solidFill>
                <a:srgbClr val="374151"/>
              </a:solidFill>
              <a:effectLst/>
              <a:latin typeface="Söhne"/>
            </a:endParaRPr>
          </a:p>
          <a:p>
            <a:r>
              <a:rPr lang="en-US" b="0" i="0" dirty="0">
                <a:solidFill>
                  <a:srgbClr val="374151"/>
                </a:solidFill>
                <a:effectLst/>
                <a:latin typeface="Söhne"/>
              </a:rPr>
              <a:t>Each consumer displays the data received in its fashion as we will see.</a:t>
            </a:r>
          </a:p>
        </p:txBody>
      </p:sp>
      <p:sp>
        <p:nvSpPr>
          <p:cNvPr id="4" name="Slide Number Placeholder 3"/>
          <p:cNvSpPr>
            <a:spLocks noGrp="1"/>
          </p:cNvSpPr>
          <p:nvPr>
            <p:ph type="sldNum" sz="quarter" idx="5"/>
          </p:nvPr>
        </p:nvSpPr>
        <p:spPr/>
        <p:txBody>
          <a:bodyPr/>
          <a:lstStyle/>
          <a:p>
            <a:fld id="{AC2FA1B9-427B-47D9-B1DA-1AADC2CFF5FF}" type="slidenum">
              <a:rPr lang="en-US" smtClean="0"/>
              <a:t>9</a:t>
            </a:fld>
            <a:endParaRPr lang="en-US"/>
          </a:p>
        </p:txBody>
      </p:sp>
    </p:spTree>
    <p:extLst>
      <p:ext uri="{BB962C8B-B14F-4D97-AF65-F5344CB8AC3E}">
        <p14:creationId xmlns:p14="http://schemas.microsoft.com/office/powerpoint/2010/main" val="168853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037B-4A2D-081C-B81F-CAAAB43C40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60E5AB-54E7-CAE1-EF10-1FEAFE69B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020916-43C9-C69F-80E8-EE249926F66A}"/>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5" name="Footer Placeholder 4">
            <a:extLst>
              <a:ext uri="{FF2B5EF4-FFF2-40B4-BE49-F238E27FC236}">
                <a16:creationId xmlns:a16="http://schemas.microsoft.com/office/drawing/2014/main" id="{2C4DDAF0-E34F-136D-5405-5F15FDF0A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01E97-FED3-9E9B-7C58-DB95CFAFA094}"/>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720436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16F8-2EE6-9479-BEAF-6D1AFA4E5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CCE7A6-099F-5884-3C53-3481DA314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2B4E2-E48F-1AEF-E690-EFA8AFAF0894}"/>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5" name="Footer Placeholder 4">
            <a:extLst>
              <a:ext uri="{FF2B5EF4-FFF2-40B4-BE49-F238E27FC236}">
                <a16:creationId xmlns:a16="http://schemas.microsoft.com/office/drawing/2014/main" id="{1463FAD0-C3FB-6643-F55B-B534DDF14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181C1-C312-6884-868F-2526DA3A0AF9}"/>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58865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606ED-3C99-58A3-1CDE-AA614FD87C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D54D7-CF06-C909-16EB-D66EEF7DA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86A38-6092-0F04-59B9-FE025AA4019A}"/>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5" name="Footer Placeholder 4">
            <a:extLst>
              <a:ext uri="{FF2B5EF4-FFF2-40B4-BE49-F238E27FC236}">
                <a16:creationId xmlns:a16="http://schemas.microsoft.com/office/drawing/2014/main" id="{61CCECB9-3E00-0B6E-6122-A5962E112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EB4F4-FEDC-2127-454A-4CFDFA5A1EE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6669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B47C-DF37-55B1-1590-3E1C4C00B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1ED1B5-D3D8-5165-D978-A602079BB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3F0A4-CE4B-3AFE-6627-EA9865453FE9}"/>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5" name="Footer Placeholder 4">
            <a:extLst>
              <a:ext uri="{FF2B5EF4-FFF2-40B4-BE49-F238E27FC236}">
                <a16:creationId xmlns:a16="http://schemas.microsoft.com/office/drawing/2014/main" id="{99DEEF01-3C3E-D774-E0F6-559445C07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69C31-BD0A-E864-C53B-B2C919C68DE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48388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F1F-CEE5-14C4-717C-3963319E3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F8EFA2-8CD3-25D1-BC59-F786D1CC1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7137DC-511D-6C81-5432-989D7C3F1E7A}"/>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5" name="Footer Placeholder 4">
            <a:extLst>
              <a:ext uri="{FF2B5EF4-FFF2-40B4-BE49-F238E27FC236}">
                <a16:creationId xmlns:a16="http://schemas.microsoft.com/office/drawing/2014/main" id="{EA856FCC-D088-5139-D76E-2D6738255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E808C-3607-729B-5004-FB9ABD2121A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204929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B36D-3CF2-1EC0-4081-5748D8D56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DFA82-C10A-D2EA-4C61-16B55A786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EB8547-BA7A-ED08-7F28-C932787F47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F14468-EBB9-17FC-7E04-2F6EDEF2914B}"/>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6" name="Footer Placeholder 5">
            <a:extLst>
              <a:ext uri="{FF2B5EF4-FFF2-40B4-BE49-F238E27FC236}">
                <a16:creationId xmlns:a16="http://schemas.microsoft.com/office/drawing/2014/main" id="{52B7D20B-339E-2584-39E4-2134BBB2B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3FA2F-9DB7-1645-C6EC-12D63695F8D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89602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1D08-4C06-6BE6-96D8-6855F4F74C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A33BE-0CFE-8D61-0F96-22E8F98954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F7367B-D3F5-B5CB-9127-43CFEC40FB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BBD993-118A-14AE-3D7A-0CA6BA1B1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410035-1F95-3299-333F-E1EB82BD4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EF959F-E58F-8B28-6E7C-0E07B224B5FA}"/>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8" name="Footer Placeholder 7">
            <a:extLst>
              <a:ext uri="{FF2B5EF4-FFF2-40B4-BE49-F238E27FC236}">
                <a16:creationId xmlns:a16="http://schemas.microsoft.com/office/drawing/2014/main" id="{B5C36852-621E-536F-14AB-82FA325A95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AC36C-457C-38F1-49F6-F8BEB5F1CE37}"/>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32451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90AF-12A7-8B22-8436-6ECFD1AF1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EFDEB4-70A2-A0E9-8043-767FE7A41DB3}"/>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4" name="Footer Placeholder 3">
            <a:extLst>
              <a:ext uri="{FF2B5EF4-FFF2-40B4-BE49-F238E27FC236}">
                <a16:creationId xmlns:a16="http://schemas.microsoft.com/office/drawing/2014/main" id="{32E8E494-D176-75EB-254C-BAE4B51D4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E4E9C-B3CD-70A2-6B4E-9C19F2939C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7522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D3CCE4-63EC-37D7-B02D-7AFA27373795}"/>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3" name="Footer Placeholder 2">
            <a:extLst>
              <a:ext uri="{FF2B5EF4-FFF2-40B4-BE49-F238E27FC236}">
                <a16:creationId xmlns:a16="http://schemas.microsoft.com/office/drawing/2014/main" id="{451C07C4-1256-1DD8-2B2D-DF8FF0FDD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275B2-B2B9-3EBF-E854-5DF1ACAD8341}"/>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18818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CCBC-5730-D0F4-4D13-D193DF9D9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EA411-2820-4145-7F79-5139DA17FF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CEBA4-E63C-6002-CB84-B5616317A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031352-3D23-AB7F-5D7E-F93C2A41877C}"/>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6" name="Footer Placeholder 5">
            <a:extLst>
              <a:ext uri="{FF2B5EF4-FFF2-40B4-BE49-F238E27FC236}">
                <a16:creationId xmlns:a16="http://schemas.microsoft.com/office/drawing/2014/main" id="{9092250F-B36F-30DD-85A5-51D2A3DFCB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E94CF-2480-8017-2DF3-56563260C1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28641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EFE7-82D7-3924-6B0E-EE92D0DEB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98FAF2-3337-A7B0-0D7D-5429D3EA5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7E31E-3F0E-2E5E-98DA-3647464F8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933243-8242-6AA6-D52C-2CE0ED8D7FD2}"/>
              </a:ext>
            </a:extLst>
          </p:cNvPr>
          <p:cNvSpPr>
            <a:spLocks noGrp="1"/>
          </p:cNvSpPr>
          <p:nvPr>
            <p:ph type="dt" sz="half" idx="10"/>
          </p:nvPr>
        </p:nvSpPr>
        <p:spPr/>
        <p:txBody>
          <a:bodyPr/>
          <a:lstStyle/>
          <a:p>
            <a:fld id="{A73DA6FB-BE09-44D8-939A-53432B6C4EFF}" type="datetimeFigureOut">
              <a:rPr lang="en-US" smtClean="0"/>
              <a:t>5/30/2023</a:t>
            </a:fld>
            <a:endParaRPr lang="en-US"/>
          </a:p>
        </p:txBody>
      </p:sp>
      <p:sp>
        <p:nvSpPr>
          <p:cNvPr id="6" name="Footer Placeholder 5">
            <a:extLst>
              <a:ext uri="{FF2B5EF4-FFF2-40B4-BE49-F238E27FC236}">
                <a16:creationId xmlns:a16="http://schemas.microsoft.com/office/drawing/2014/main" id="{5F12687A-A81C-01DA-6D48-91EA67B18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DBFD1-1158-970A-C425-63E9FCC9D5E6}"/>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88555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D2D6D1-FBCC-FE5D-49AD-1F4B86C1C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38C932-ABA2-3909-DC9A-F839F5B068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E4F97-0224-2585-906D-9C577A0C6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A6FB-BE09-44D8-939A-53432B6C4EFF}" type="datetimeFigureOut">
              <a:rPr lang="en-US" smtClean="0"/>
              <a:t>5/30/2023</a:t>
            </a:fld>
            <a:endParaRPr lang="en-US"/>
          </a:p>
        </p:txBody>
      </p:sp>
      <p:sp>
        <p:nvSpPr>
          <p:cNvPr id="5" name="Footer Placeholder 4">
            <a:extLst>
              <a:ext uri="{FF2B5EF4-FFF2-40B4-BE49-F238E27FC236}">
                <a16:creationId xmlns:a16="http://schemas.microsoft.com/office/drawing/2014/main" id="{4CFB608A-9F31-5264-B6E9-1EADF55C6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803B8F-DE1C-2EE6-98C3-1F9D0072F5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793E0-3653-475E-895D-526988F54F9D}" type="slidenum">
              <a:rPr lang="en-US" smtClean="0"/>
              <a:t>‹#›</a:t>
            </a:fld>
            <a:endParaRPr lang="en-US"/>
          </a:p>
        </p:txBody>
      </p:sp>
    </p:spTree>
    <p:extLst>
      <p:ext uri="{BB962C8B-B14F-4D97-AF65-F5344CB8AC3E}">
        <p14:creationId xmlns:p14="http://schemas.microsoft.com/office/powerpoint/2010/main" val="1715174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media" Target="../media/media11.m4a"/><Relationship Id="rId7" Type="http://schemas.openxmlformats.org/officeDocument/2006/relationships/image" Target="../media/image2.png"/><Relationship Id="rId2" Type="http://schemas.openxmlformats.org/officeDocument/2006/relationships/audio" Target="NULL" TargetMode="Externa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notesSlide" Target="../notesSlides/notesSlide10.xml"/><Relationship Id="rId4"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Stock exchange numbers">
            <a:extLst>
              <a:ext uri="{FF2B5EF4-FFF2-40B4-BE49-F238E27FC236}">
                <a16:creationId xmlns:a16="http://schemas.microsoft.com/office/drawing/2014/main" id="{1E684C4D-504A-9C47-D4C4-EB94123A87D9}"/>
              </a:ext>
            </a:extLst>
          </p:cNvPr>
          <p:cNvPicPr>
            <a:picLocks noChangeAspect="1"/>
          </p:cNvPicPr>
          <p:nvPr/>
        </p:nvPicPr>
        <p:blipFill rotWithShape="1">
          <a:blip r:embed="rId5"/>
          <a:srcRect t="15730"/>
          <a:stretch/>
        </p:blipFill>
        <p:spPr>
          <a:xfrm>
            <a:off x="20" y="10"/>
            <a:ext cx="12191981" cy="6857990"/>
          </a:xfrm>
          <a:prstGeom prst="rect">
            <a:avLst/>
          </a:prstGeom>
        </p:spPr>
      </p:pic>
      <p:sp>
        <p:nvSpPr>
          <p:cNvPr id="26" name="Rectangle 2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2">
            <a:extLst>
              <a:ext uri="{FF2B5EF4-FFF2-40B4-BE49-F238E27FC236}">
                <a16:creationId xmlns:a16="http://schemas.microsoft.com/office/drawing/2014/main" id="{7AF8DCD2-76ED-779C-14EA-1878EF0A04BB}"/>
              </a:ext>
            </a:extLst>
          </p:cNvPr>
          <p:cNvSpPr>
            <a:spLocks noGrp="1" noChangeArrowheads="1"/>
          </p:cNvSpPr>
          <p:nvPr>
            <p:ph type="title"/>
          </p:nvPr>
        </p:nvSpPr>
        <p:spPr bwMode="auto">
          <a:xfrm>
            <a:off x="404553" y="3091928"/>
            <a:ext cx="9078562" cy="2387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6600" b="0" i="0" u="none" strike="noStrike" cap="none" normalizeH="0" baseline="0" dirty="0">
                <a:ln>
                  <a:noFill/>
                </a:ln>
                <a:effectLst/>
              </a:rPr>
              <a:t>Real-Time Big Data Streaming with Kafka</a:t>
            </a:r>
          </a:p>
        </p:txBody>
      </p:sp>
      <p:sp>
        <p:nvSpPr>
          <p:cNvPr id="28" name="Rectangle: Rounded Corners 2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Audio 26">
            <a:hlinkClick r:id="" action="ppaction://media"/>
            <a:extLst>
              <a:ext uri="{FF2B5EF4-FFF2-40B4-BE49-F238E27FC236}">
                <a16:creationId xmlns:a16="http://schemas.microsoft.com/office/drawing/2014/main" id="{5CCC0F0D-F927-E9C2-8C4A-BEE38977A18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4297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62"/>
    </mc:Choice>
    <mc:Fallback xmlns="">
      <p:transition spd="slow" advTm="5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creen Recording 12">
            <a:hlinkClick r:id="" action="ppaction://media"/>
            <a:extLst>
              <a:ext uri="{FF2B5EF4-FFF2-40B4-BE49-F238E27FC236}">
                <a16:creationId xmlns:a16="http://schemas.microsoft.com/office/drawing/2014/main" id="{A10DDC0C-1B19-E21C-8224-0C3805154E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3138" y="1825625"/>
            <a:ext cx="7704137" cy="4351338"/>
          </a:xfrm>
        </p:spPr>
      </p:pic>
    </p:spTree>
    <p:extLst>
      <p:ext uri="{BB962C8B-B14F-4D97-AF65-F5344CB8AC3E}">
        <p14:creationId xmlns:p14="http://schemas.microsoft.com/office/powerpoint/2010/main" val="1087940278"/>
      </p:ext>
    </p:extLst>
  </p:cSld>
  <p:clrMapOvr>
    <a:masterClrMapping/>
  </p:clrMapOvr>
  <mc:AlternateContent xmlns:mc="http://schemas.openxmlformats.org/markup-compatibility/2006" xmlns:p14="http://schemas.microsoft.com/office/powerpoint/2010/main">
    <mc:Choice Requires="p14">
      <p:transition spd="slow" p14:dur="2000" advTm="21873"/>
    </mc:Choice>
    <mc:Fallback xmlns="">
      <p:transition spd="slow" advTm="21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4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B32EB-FA23-A82D-A849-1548EB65F05F}"/>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Applications of Data Streaming</a:t>
            </a:r>
          </a:p>
        </p:txBody>
      </p:sp>
      <p:sp>
        <p:nvSpPr>
          <p:cNvPr id="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187DE687-7AA3-EC56-6D25-F177CF17B0B0}"/>
              </a:ext>
            </a:extLst>
          </p:cNvPr>
          <p:cNvSpPr>
            <a:spLocks noGrp="1"/>
          </p:cNvSpPr>
          <p:nvPr>
            <p:ph type="body" sz="half" idx="2"/>
          </p:nvPr>
        </p:nvSpPr>
        <p:spPr>
          <a:xfrm>
            <a:off x="572493" y="2071316"/>
            <a:ext cx="6713552" cy="4119172"/>
          </a:xfrm>
        </p:spPr>
        <p:txBody>
          <a:bodyPr vert="horz" lIns="91440" tIns="45720" rIns="91440" bIns="45720" rtlCol="0" anchor="t">
            <a:normAutofit/>
          </a:bodyPr>
          <a:lstStyle/>
          <a:p>
            <a:pPr indent="-228600">
              <a:buFont typeface="Arial" panose="020B0604020202020204" pitchFamily="34" charset="0"/>
              <a:buChar char="•"/>
            </a:pPr>
            <a:r>
              <a:rPr lang="en-US" sz="1400" dirty="0"/>
              <a:t>Social Media: Social media platforms like Facebook, Twitter, and Instagram use live data streaming to deliver real-time updates to users, such as tweets, likes, and comments.</a:t>
            </a:r>
          </a:p>
          <a:p>
            <a:pPr indent="-228600">
              <a:buFont typeface="Arial" panose="020B0604020202020204" pitchFamily="34" charset="0"/>
              <a:buChar char="•"/>
            </a:pPr>
            <a:r>
              <a:rPr lang="en-US" sz="1400" dirty="0"/>
              <a:t>Gaming: Gaming platforms use live data streaming to enable real-time multiplayer gaming and online tournaments.</a:t>
            </a:r>
          </a:p>
          <a:p>
            <a:pPr indent="-228600">
              <a:buFont typeface="Arial" panose="020B0604020202020204" pitchFamily="34" charset="0"/>
              <a:buChar char="•"/>
            </a:pPr>
            <a:r>
              <a:rPr lang="en-US" sz="1400" dirty="0"/>
              <a:t>Finance: Financial institutions use live data streaming to monitor real-time market data, analyze trends, and make informed investment decisions.</a:t>
            </a:r>
          </a:p>
          <a:p>
            <a:pPr indent="-228600">
              <a:buFont typeface="Arial" panose="020B0604020202020204" pitchFamily="34" charset="0"/>
              <a:buChar char="•"/>
            </a:pPr>
            <a:r>
              <a:rPr lang="en-US" sz="1400" dirty="0"/>
              <a:t>Healthcare: Healthcare providers use live data streaming to monitor patient vital signs in real-time, detect anomalies, and alert healthcare professionals when necessary.</a:t>
            </a:r>
          </a:p>
          <a:p>
            <a:pPr indent="-228600">
              <a:buFont typeface="Arial" panose="020B0604020202020204" pitchFamily="34" charset="0"/>
              <a:buChar char="•"/>
            </a:pPr>
            <a:r>
              <a:rPr lang="en-US" sz="1400" dirty="0"/>
              <a:t>Logistics: Logistics companies such as USPS, UPS , Amazon and FedEx use live data streaming to track shipments, monitor inventory levels, and optimize supply chain management.</a:t>
            </a:r>
          </a:p>
          <a:p>
            <a:pPr indent="-228600">
              <a:buFont typeface="Arial" panose="020B0604020202020204" pitchFamily="34" charset="0"/>
              <a:buChar char="•"/>
            </a:pPr>
            <a:r>
              <a:rPr lang="en-US" sz="1400" dirty="0"/>
              <a:t>IoT: Internet of Things (IoT) devices generate a large amount of data, and live data streaming is used to collect, process, and analyze this data in real-time.</a:t>
            </a:r>
          </a:p>
          <a:p>
            <a:pPr indent="-228600">
              <a:buFont typeface="Arial" panose="020B0604020202020204" pitchFamily="34" charset="0"/>
              <a:buChar char="•"/>
            </a:pPr>
            <a:r>
              <a:rPr lang="en-US" sz="1400" dirty="0"/>
              <a:t>Surveillance: Live data streaming is used for surveillance purposes, such as monitoring traffic, public safety, and security cameras.</a:t>
            </a:r>
          </a:p>
        </p:txBody>
      </p:sp>
      <p:pic>
        <p:nvPicPr>
          <p:cNvPr id="14" name="Picture 5" descr="Light bulb on yellow background with sketched light beams and cord">
            <a:extLst>
              <a:ext uri="{FF2B5EF4-FFF2-40B4-BE49-F238E27FC236}">
                <a16:creationId xmlns:a16="http://schemas.microsoft.com/office/drawing/2014/main" id="{AC52A3F6-1D61-D0B5-4C91-09A5493A0366}"/>
              </a:ext>
            </a:extLst>
          </p:cNvPr>
          <p:cNvPicPr>
            <a:picLocks noChangeAspect="1"/>
          </p:cNvPicPr>
          <p:nvPr/>
        </p:nvPicPr>
        <p:blipFill rotWithShape="1">
          <a:blip r:embed="rId6"/>
          <a:srcRect l="40835" r="-3" b="-3"/>
          <a:stretch/>
        </p:blipFill>
        <p:spPr>
          <a:xfrm>
            <a:off x="7675658" y="2093976"/>
            <a:ext cx="3941064" cy="4096512"/>
          </a:xfrm>
          <a:prstGeom prst="rect">
            <a:avLst/>
          </a:prstGeom>
        </p:spPr>
      </p:pic>
      <p:pic>
        <p:nvPicPr>
          <p:cNvPr id="23" name="Audio 22">
            <a:hlinkClick r:id="" action="ppaction://media"/>
            <a:extLst>
              <a:ext uri="{FF2B5EF4-FFF2-40B4-BE49-F238E27FC236}">
                <a16:creationId xmlns:a16="http://schemas.microsoft.com/office/drawing/2014/main" id="{D9FD079C-E558-18D7-477F-33DBCA6C921E}"/>
              </a:ext>
            </a:extLst>
          </p:cNvPr>
          <p:cNvPicPr>
            <a:picLocks noChangeAspect="1"/>
          </p:cNvPicPr>
          <p:nvPr>
            <a:audioFile r:link="rId2"/>
            <p:extLst>
              <p:ext uri="{DAA4B4D4-6D71-4841-9C94-3DE7FCFB9230}">
                <p14:media xmlns:p14="http://schemas.microsoft.com/office/powerpoint/2010/main" r:embed="rId3">
                  <p14:trim st="5800"/>
                </p14:media>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52951895"/>
      </p:ext>
    </p:extLst>
  </p:cSld>
  <p:clrMapOvr>
    <a:masterClrMapping/>
  </p:clrMapOvr>
  <mc:AlternateContent xmlns:mc="http://schemas.openxmlformats.org/markup-compatibility/2006" xmlns:p14="http://schemas.microsoft.com/office/powerpoint/2010/main">
    <mc:Choice Requires="p14">
      <p:transition spd="slow" p14:dur="2000" advTm="28748"/>
    </mc:Choice>
    <mc:Fallback xmlns="">
      <p:transition spd="slow" advTm="28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 calcmode="lin" valueType="num">
                                      <p:cBhvr additive="base">
                                        <p:cTn id="2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 calcmode="lin" valueType="num">
                                      <p:cBhvr additive="base">
                                        <p:cTn id="36"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grpId="0" nodeType="after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 calcmode="lin" valueType="num">
                                      <p:cBhvr additive="base">
                                        <p:cTn id="4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 calcmode="lin" valueType="num">
                                      <p:cBhvr additive="base">
                                        <p:cTn id="4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 presetClass="entr" presetSubtype="4" fill="hold" grpId="0" nodeType="after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 calcmode="lin" valueType="num">
                                      <p:cBhvr additive="base">
                                        <p:cTn id="5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23"/>
                </p:tgtEl>
              </p:cMediaNode>
            </p:audio>
          </p:childTnLst>
        </p:cTn>
      </p:par>
    </p:tnLst>
    <p:bldLst>
      <p:bldP spid="2"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5">
            <a:alphaModFix amt="50000"/>
          </a:blip>
          <a:srcRect t="4200" r="-1" b="11508"/>
          <a:stretch/>
        </p:blipFill>
        <p:spPr>
          <a:xfrm>
            <a:off x="20" y="10"/>
            <a:ext cx="12188930" cy="6857990"/>
          </a:xfrm>
          <a:prstGeom prst="rect">
            <a:avLst/>
          </a:prstGeom>
        </p:spPr>
      </p:pic>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1524000" y="2961837"/>
            <a:ext cx="9144000" cy="1223766"/>
          </a:xfrm>
        </p:spPr>
        <p:txBody>
          <a:bodyPr vert="horz" lIns="91440" tIns="45720" rIns="91440" bIns="45720" rtlCol="0" anchor="b">
            <a:normAutofit/>
          </a:bodyPr>
          <a:lstStyle/>
          <a:p>
            <a:pPr algn="ctr"/>
            <a:r>
              <a:rPr lang="en-US" sz="6600" dirty="0">
                <a:solidFill>
                  <a:srgbClr val="FFFFFF"/>
                </a:solidFill>
              </a:rPr>
              <a:t>Thank You</a:t>
            </a:r>
          </a:p>
        </p:txBody>
      </p:sp>
      <p:sp>
        <p:nvSpPr>
          <p:cNvPr id="5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BB1C8BF7-B78B-80E9-ED3E-9333BF1D8DE9}"/>
              </a:ext>
            </a:extLst>
          </p:cNvPr>
          <p:cNvPicPr>
            <a:picLocks noChangeAspect="1"/>
          </p:cNvPicPr>
          <p:nvPr>
            <a:audioFile r:link="rId1"/>
            <p:extLst>
              <p:ext uri="{DAA4B4D4-6D71-4841-9C94-3DE7FCFB9230}">
                <p14:media xmlns:p14="http://schemas.microsoft.com/office/powerpoint/2010/main" r:embed="rId2">
                  <p14:trim st="2600"/>
                </p14:media>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5930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933"/>
    </mc:Choice>
    <mc:Fallback xmlns="">
      <p:transition spd="slow" advTm="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5"/>
          <a:srcRect t="6993" r="23298" b="2098"/>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What is Data Streaming?</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Audio 33">
            <a:hlinkClick r:id="" action="ppaction://media"/>
            <a:extLst>
              <a:ext uri="{FF2B5EF4-FFF2-40B4-BE49-F238E27FC236}">
                <a16:creationId xmlns:a16="http://schemas.microsoft.com/office/drawing/2014/main" id="{BFD00B85-0F4D-1D95-330B-7A58542162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2086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2794"/>
    </mc:Choice>
    <mc:Fallback xmlns="">
      <p:transition spd="slow" advTm="32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4"/>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5"/>
          <a:srcRect t="7050" r="23289" b="2041"/>
          <a:stretch/>
        </p:blipFill>
        <p:spPr>
          <a:xfrm>
            <a:off x="3522468" y="10"/>
            <a:ext cx="8669532" cy="6857990"/>
          </a:xfrm>
          <a:prstGeom prst="rect">
            <a:avLst/>
          </a:prstGeom>
        </p:spPr>
      </p:pic>
      <p:sp>
        <p:nvSpPr>
          <p:cNvPr id="62" name="Rectangle 5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Why is Data Streaming important?</a:t>
            </a:r>
            <a:endParaRPr lang="en-US" sz="2800" dirty="0"/>
          </a:p>
        </p:txBody>
      </p:sp>
      <p:sp>
        <p:nvSpPr>
          <p:cNvPr id="63" name="Rectangle 5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0C1BB54D-51F7-4719-5FEE-6B0B97268E2B}"/>
              </a:ext>
            </a:extLst>
          </p:cNvPr>
          <p:cNvSpPr txBox="1">
            <a:spLocks/>
          </p:cNvSpPr>
          <p:nvPr/>
        </p:nvSpPr>
        <p:spPr>
          <a:xfrm>
            <a:off x="290322" y="2619248"/>
            <a:ext cx="3438906" cy="35838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342900" indent="-228600">
              <a:spcAft>
                <a:spcPts val="600"/>
              </a:spcAft>
              <a:buFont typeface="Arial" panose="020B0604020202020204" pitchFamily="34" charset="0"/>
              <a:buChar char="•"/>
            </a:pPr>
            <a:r>
              <a:rPr lang="en-US" sz="1700" dirty="0">
                <a:latin typeface="+mn-lt"/>
                <a:ea typeface="+mn-ea"/>
                <a:cs typeface="+mn-cs"/>
              </a:rPr>
              <a:t>Real-time insights</a:t>
            </a:r>
          </a:p>
          <a:p>
            <a:pPr marL="342900" indent="-228600">
              <a:spcAft>
                <a:spcPts val="600"/>
              </a:spcAft>
              <a:buFont typeface="Arial" panose="020B0604020202020204" pitchFamily="34" charset="0"/>
              <a:buChar char="•"/>
            </a:pPr>
            <a:r>
              <a:rPr lang="en-US" sz="1700" dirty="0">
                <a:latin typeface="+mn-lt"/>
                <a:ea typeface="+mn-ea"/>
                <a:cs typeface="+mn-cs"/>
              </a:rPr>
              <a:t>Faster response time</a:t>
            </a:r>
          </a:p>
          <a:p>
            <a:pPr marL="342900" indent="-228600">
              <a:spcAft>
                <a:spcPts val="600"/>
              </a:spcAft>
              <a:buFont typeface="Arial" panose="020B0604020202020204" pitchFamily="34" charset="0"/>
              <a:buChar char="•"/>
            </a:pPr>
            <a:r>
              <a:rPr lang="en-US" sz="1700" dirty="0">
                <a:latin typeface="+mn-lt"/>
                <a:ea typeface="+mn-ea"/>
                <a:cs typeface="+mn-cs"/>
              </a:rPr>
              <a:t>Predictive analytics</a:t>
            </a:r>
          </a:p>
          <a:p>
            <a:pPr marL="342900" indent="-228600">
              <a:spcAft>
                <a:spcPts val="600"/>
              </a:spcAft>
              <a:buFont typeface="Arial" panose="020B0604020202020204" pitchFamily="34" charset="0"/>
              <a:buChar char="•"/>
            </a:pPr>
            <a:r>
              <a:rPr lang="en-US" sz="1700" dirty="0">
                <a:latin typeface="+mn-lt"/>
                <a:ea typeface="+mn-ea"/>
                <a:cs typeface="+mn-cs"/>
              </a:rPr>
              <a:t>Improved efficiency</a:t>
            </a:r>
          </a:p>
          <a:p>
            <a:pPr marL="342900" indent="-228600">
              <a:spcAft>
                <a:spcPts val="600"/>
              </a:spcAft>
              <a:buFont typeface="Arial" panose="020B0604020202020204" pitchFamily="34" charset="0"/>
              <a:buChar char="•"/>
            </a:pPr>
            <a:endParaRPr lang="en-US" sz="1700" dirty="0">
              <a:latin typeface="+mn-lt"/>
              <a:ea typeface="+mn-ea"/>
              <a:cs typeface="+mn-cs"/>
            </a:endParaRPr>
          </a:p>
        </p:txBody>
      </p:sp>
      <p:pic>
        <p:nvPicPr>
          <p:cNvPr id="23" name="Audio 22">
            <a:hlinkClick r:id="" action="ppaction://media"/>
            <a:extLst>
              <a:ext uri="{FF2B5EF4-FFF2-40B4-BE49-F238E27FC236}">
                <a16:creationId xmlns:a16="http://schemas.microsoft.com/office/drawing/2014/main" id="{76F858E6-B909-F05F-F2D7-A27A0B104DE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2944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2763"/>
    </mc:Choice>
    <mc:Fallback xmlns="">
      <p:transition spd="slow" advTm="42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6"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3"/>
                </p:tgtEl>
              </p:cMediaNode>
            </p:audio>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5"/>
          <a:srcRect t="6993" r="23298" b="2098"/>
          <a:stretch/>
        </p:blipFill>
        <p:spPr>
          <a:xfrm>
            <a:off x="4501340" y="10"/>
            <a:ext cx="7690659" cy="6857990"/>
          </a:xfrm>
          <a:prstGeom prst="rect">
            <a:avLst/>
          </a:prstGeom>
        </p:spPr>
      </p:pic>
      <p:sp>
        <p:nvSpPr>
          <p:cNvPr id="36"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How is Data Streaming done?</a:t>
            </a:r>
          </a:p>
        </p:txBody>
      </p:sp>
      <p:sp>
        <p:nvSpPr>
          <p:cNvPr id="37"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Audio 18">
            <a:hlinkClick r:id="" action="ppaction://media"/>
            <a:extLst>
              <a:ext uri="{FF2B5EF4-FFF2-40B4-BE49-F238E27FC236}">
                <a16:creationId xmlns:a16="http://schemas.microsoft.com/office/drawing/2014/main" id="{91F8F10F-2828-4C8B-3D0B-8A748506947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321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577"/>
    </mc:Choice>
    <mc:Fallback xmlns="">
      <p:transition spd="slow" advTm="20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9"/>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5"/>
          <a:srcRect t="6993" r="23298" b="2098"/>
          <a:stretch/>
        </p:blipFill>
        <p:spPr>
          <a:xfrm>
            <a:off x="3523488" y="10"/>
            <a:ext cx="8668512" cy="6857990"/>
          </a:xfrm>
          <a:prstGeom prst="rect">
            <a:avLst/>
          </a:prstGeom>
        </p:spPr>
      </p:pic>
      <p:sp>
        <p:nvSpPr>
          <p:cNvPr id="45" name="Rectangle 4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What is the purpose of this presentation?</a:t>
            </a:r>
          </a:p>
        </p:txBody>
      </p:sp>
      <p:sp>
        <p:nvSpPr>
          <p:cNvPr id="47" name="Rectangle 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Audio 10">
            <a:hlinkClick r:id="" action="ppaction://media"/>
            <a:extLst>
              <a:ext uri="{FF2B5EF4-FFF2-40B4-BE49-F238E27FC236}">
                <a16:creationId xmlns:a16="http://schemas.microsoft.com/office/drawing/2014/main" id="{837D946F-32FE-A481-1522-54D5F07B611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499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9400"/>
    </mc:Choice>
    <mc:Fallback xmlns="">
      <p:transition spd="slow" advTm="19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1"/>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Apache Kafka Architecture</a:t>
            </a:r>
          </a:p>
        </p:txBody>
      </p:sp>
      <p:sp>
        <p:nvSpPr>
          <p:cNvPr id="62" name="Rectangle 6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603280C-94B0-B35B-E31E-75B8CC4E0035}"/>
              </a:ext>
            </a:extLst>
          </p:cNvPr>
          <p:cNvPicPr>
            <a:picLocks noChangeAspect="1"/>
          </p:cNvPicPr>
          <p:nvPr/>
        </p:nvPicPr>
        <p:blipFill>
          <a:blip r:embed="rId5"/>
          <a:stretch>
            <a:fillRect/>
          </a:stretch>
        </p:blipFill>
        <p:spPr>
          <a:xfrm>
            <a:off x="4948887" y="552809"/>
            <a:ext cx="7076190" cy="5752381"/>
          </a:xfrm>
          <a:prstGeom prst="rect">
            <a:avLst/>
          </a:prstGeom>
        </p:spPr>
      </p:pic>
      <p:pic>
        <p:nvPicPr>
          <p:cNvPr id="31" name="Audio 30">
            <a:hlinkClick r:id="" action="ppaction://media"/>
            <a:extLst>
              <a:ext uri="{FF2B5EF4-FFF2-40B4-BE49-F238E27FC236}">
                <a16:creationId xmlns:a16="http://schemas.microsoft.com/office/drawing/2014/main" id="{19D4D75E-BBD4-DD96-BF45-B02BF1C63B8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71445800"/>
      </p:ext>
    </p:extLst>
  </p:cSld>
  <p:clrMapOvr>
    <a:masterClrMapping/>
  </p:clrMapOvr>
  <mc:AlternateContent xmlns:mc="http://schemas.openxmlformats.org/markup-compatibility/2006" xmlns:p14="http://schemas.microsoft.com/office/powerpoint/2010/main">
    <mc:Choice Requires="p14">
      <p:transition spd="slow" p14:dur="2000" advTm="39282"/>
    </mc:Choice>
    <mc:Fallback xmlns="">
      <p:transition spd="slow" advTm="39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1"/>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Apache Kafka Environment</a:t>
            </a:r>
          </a:p>
        </p:txBody>
      </p:sp>
      <p:sp>
        <p:nvSpPr>
          <p:cNvPr id="7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131AF7-4B8B-2EF5-0C44-2034539C3588}"/>
              </a:ext>
            </a:extLst>
          </p:cNvPr>
          <p:cNvPicPr>
            <a:picLocks noChangeAspect="1"/>
          </p:cNvPicPr>
          <p:nvPr/>
        </p:nvPicPr>
        <p:blipFill>
          <a:blip r:embed="rId5"/>
          <a:stretch>
            <a:fillRect/>
          </a:stretch>
        </p:blipFill>
        <p:spPr>
          <a:xfrm>
            <a:off x="131529" y="2102834"/>
            <a:ext cx="10909640" cy="4116991"/>
          </a:xfrm>
          <a:prstGeom prst="rect">
            <a:avLst/>
          </a:prstGeom>
        </p:spPr>
      </p:pic>
      <p:pic>
        <p:nvPicPr>
          <p:cNvPr id="8" name="Audio 7">
            <a:hlinkClick r:id="" action="ppaction://media"/>
            <a:extLst>
              <a:ext uri="{FF2B5EF4-FFF2-40B4-BE49-F238E27FC236}">
                <a16:creationId xmlns:a16="http://schemas.microsoft.com/office/drawing/2014/main" id="{B5518B06-AFDA-F71C-9BA0-63739B8F358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37879336"/>
      </p:ext>
    </p:extLst>
  </p:cSld>
  <p:clrMapOvr>
    <a:masterClrMapping/>
  </p:clrMapOvr>
  <mc:AlternateContent xmlns:mc="http://schemas.openxmlformats.org/markup-compatibility/2006" xmlns:p14="http://schemas.microsoft.com/office/powerpoint/2010/main">
    <mc:Choice Requires="p14">
      <p:transition spd="slow" p14:dur="2000" advTm="49233"/>
    </mc:Choice>
    <mc:Fallback xmlns="">
      <p:transition spd="slow" advTm="49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5"/>
          <a:srcRect t="891" r="23298" b="8200"/>
          <a:stretch/>
        </p:blipFill>
        <p:spPr>
          <a:xfrm>
            <a:off x="4985418" y="10"/>
            <a:ext cx="7206582" cy="6857990"/>
          </a:xfrm>
          <a:prstGeom prst="rect">
            <a:avLst/>
          </a:prstGeom>
        </p:spPr>
      </p:pic>
      <p:sp>
        <p:nvSpPr>
          <p:cNvPr id="33" name="Rectangle 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81029" y="2311080"/>
            <a:ext cx="4023360" cy="2109716"/>
          </a:xfrm>
        </p:spPr>
        <p:txBody>
          <a:bodyPr vert="horz" lIns="91440" tIns="45720" rIns="91440" bIns="45720" rtlCol="0" anchor="b">
            <a:normAutofit fontScale="90000"/>
          </a:bodyPr>
          <a:lstStyle/>
          <a:p>
            <a:r>
              <a:rPr lang="en-US" sz="4800" dirty="0"/>
              <a:t>What are Server, Zookeeper and Topics?</a:t>
            </a:r>
          </a:p>
        </p:txBody>
      </p:sp>
      <p:sp>
        <p:nvSpPr>
          <p:cNvPr id="35"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Audio 6">
            <a:hlinkClick r:id="" action="ppaction://media"/>
            <a:extLst>
              <a:ext uri="{FF2B5EF4-FFF2-40B4-BE49-F238E27FC236}">
                <a16:creationId xmlns:a16="http://schemas.microsoft.com/office/drawing/2014/main" id="{334C1772-397F-F510-709A-AD89009265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1165291"/>
      </p:ext>
    </p:extLst>
  </p:cSld>
  <p:clrMapOvr>
    <a:masterClrMapping/>
  </p:clrMapOvr>
  <mc:AlternateContent xmlns:mc="http://schemas.openxmlformats.org/markup-compatibility/2006" xmlns:p14="http://schemas.microsoft.com/office/powerpoint/2010/main">
    <mc:Choice Requires="p14">
      <p:transition spd="slow" p14:dur="2000" advTm="103003"/>
    </mc:Choice>
    <mc:Fallback xmlns="">
      <p:transition spd="slow" advTm="103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5">
            <a:alphaModFix amt="50000"/>
          </a:blip>
          <a:srcRect t="4200" r="-1" b="11508"/>
          <a:stretch/>
        </p:blipFill>
        <p:spPr>
          <a:xfrm>
            <a:off x="20" y="10"/>
            <a:ext cx="12188930" cy="6857990"/>
          </a:xfrm>
          <a:prstGeom prst="rect">
            <a:avLst/>
          </a:prstGeom>
        </p:spPr>
      </p:pic>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1524000" y="2961837"/>
            <a:ext cx="9144000" cy="1223766"/>
          </a:xfrm>
        </p:spPr>
        <p:txBody>
          <a:bodyPr vert="horz" lIns="91440" tIns="45720" rIns="91440" bIns="45720" rtlCol="0" anchor="b">
            <a:normAutofit/>
          </a:bodyPr>
          <a:lstStyle/>
          <a:p>
            <a:pPr algn="ctr"/>
            <a:r>
              <a:rPr lang="en-US" sz="6600" dirty="0">
                <a:solidFill>
                  <a:srgbClr val="FFFFFF"/>
                </a:solidFill>
              </a:rPr>
              <a:t>Demonstration</a:t>
            </a:r>
          </a:p>
        </p:txBody>
      </p:sp>
      <p:sp>
        <p:nvSpPr>
          <p:cNvPr id="5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141FAE65-2DF5-B381-3BD3-E5B6ABE0C2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79981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859"/>
    </mc:Choice>
    <mc:Fallback xmlns="">
      <p:transition spd="slow" advTm="26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7"/>
                </p:tgtEl>
              </p:cMediaNode>
            </p:audi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11240</TotalTime>
  <Words>1085</Words>
  <Application>Microsoft Office PowerPoint</Application>
  <PresentationFormat>Widescreen</PresentationFormat>
  <Paragraphs>94</Paragraphs>
  <Slides>12</Slides>
  <Notes>11</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Söhne</vt:lpstr>
      <vt:lpstr>Office Theme</vt:lpstr>
      <vt:lpstr>Real-Time Big Data Streaming with Kafka</vt:lpstr>
      <vt:lpstr>What is Data Streaming?</vt:lpstr>
      <vt:lpstr>Why is Data Streaming important?</vt:lpstr>
      <vt:lpstr>How is Data Streaming done?</vt:lpstr>
      <vt:lpstr>What is the purpose of this presentation?</vt:lpstr>
      <vt:lpstr>Apache Kafka Architecture</vt:lpstr>
      <vt:lpstr>Apache Kafka Environment</vt:lpstr>
      <vt:lpstr>What are Server, Zookeeper and Topics?</vt:lpstr>
      <vt:lpstr>Demonstration</vt:lpstr>
      <vt:lpstr>PowerPoint Presentation</vt:lpstr>
      <vt:lpstr>Applications of Data Streaming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edris safari</dc:creator>
  <cp:lastModifiedBy>edris safari</cp:lastModifiedBy>
  <cp:revision>38</cp:revision>
  <dcterms:created xsi:type="dcterms:W3CDTF">2023-03-27T16:29:19Z</dcterms:created>
  <dcterms:modified xsi:type="dcterms:W3CDTF">2023-05-30T22:01:49Z</dcterms:modified>
</cp:coreProperties>
</file>